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257" r:id="rId3"/>
    <p:sldId id="258" r:id="rId4"/>
    <p:sldId id="267" r:id="rId5"/>
    <p:sldId id="268" r:id="rId6"/>
    <p:sldId id="270" r:id="rId7"/>
    <p:sldId id="271" r:id="rId8"/>
    <p:sldId id="259" r:id="rId9"/>
    <p:sldId id="260" r:id="rId10"/>
    <p:sldId id="261" r:id="rId11"/>
    <p:sldId id="269" r:id="rId12"/>
    <p:sldId id="262" r:id="rId13"/>
    <p:sldId id="272" r:id="rId14"/>
    <p:sldId id="273" r:id="rId15"/>
    <p:sldId id="264" r:id="rId16"/>
    <p:sldId id="265" r:id="rId17"/>
    <p:sldId id="266" r:id="rId18"/>
    <p:sldId id="274" r:id="rId19"/>
    <p:sldId id="275" r:id="rId20"/>
    <p:sldId id="26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F7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p:scale>
          <a:sx n="50" d="100"/>
          <a:sy n="50" d="100"/>
        </p:scale>
        <p:origin x="1374"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A52DF-245A-4908-8EED-6E656A334950}" type="datetimeFigureOut">
              <a:rPr lang="en-US" smtClean="0"/>
              <a:t>4/22/2017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335EC-B5E6-4AA6-92C0-F97C4F55BB37}" type="slidenum">
              <a:rPr lang="en-US" smtClean="0"/>
              <a:t>‹#›</a:t>
            </a:fld>
            <a:endParaRPr lang="en-US"/>
          </a:p>
        </p:txBody>
      </p:sp>
    </p:spTree>
    <p:extLst>
      <p:ext uri="{BB962C8B-B14F-4D97-AF65-F5344CB8AC3E}">
        <p14:creationId xmlns:p14="http://schemas.microsoft.com/office/powerpoint/2010/main" val="449815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335EC-B5E6-4AA6-92C0-F97C4F55BB37}" type="slidenum">
              <a:rPr lang="en-US" smtClean="0"/>
              <a:t>1</a:t>
            </a:fld>
            <a:endParaRPr lang="en-US"/>
          </a:p>
        </p:txBody>
      </p:sp>
    </p:spTree>
    <p:extLst>
      <p:ext uri="{BB962C8B-B14F-4D97-AF65-F5344CB8AC3E}">
        <p14:creationId xmlns:p14="http://schemas.microsoft.com/office/powerpoint/2010/main" val="2610784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E335EC-B5E6-4AA6-92C0-F97C4F55BB37}" type="slidenum">
              <a:rPr lang="en-US" smtClean="0"/>
              <a:t>2</a:t>
            </a:fld>
            <a:endParaRPr lang="en-US"/>
          </a:p>
        </p:txBody>
      </p:sp>
    </p:spTree>
    <p:extLst>
      <p:ext uri="{BB962C8B-B14F-4D97-AF65-F5344CB8AC3E}">
        <p14:creationId xmlns:p14="http://schemas.microsoft.com/office/powerpoint/2010/main" val="318690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9003"/>
            <a:ext cx="8825658" cy="2996707"/>
          </a:xfrm>
        </p:spPr>
        <p:txBody>
          <a:bodyPr/>
          <a:lstStyle/>
          <a:p>
            <a:pPr algn="ctr"/>
            <a:r>
              <a:rPr lang="en-US" dirty="0" smtClean="0"/>
              <a:t>WEATHER DATA ANALYSIS</a:t>
            </a:r>
            <a:endParaRPr lang="en-US" dirty="0"/>
          </a:p>
        </p:txBody>
      </p:sp>
      <p:sp>
        <p:nvSpPr>
          <p:cNvPr id="3" name="Subtitle 2"/>
          <p:cNvSpPr>
            <a:spLocks noGrp="1"/>
          </p:cNvSpPr>
          <p:nvPr>
            <p:ph type="subTitle" idx="1"/>
          </p:nvPr>
        </p:nvSpPr>
        <p:spPr>
          <a:xfrm>
            <a:off x="1154955" y="3015710"/>
            <a:ext cx="8825658" cy="861420"/>
          </a:xfrm>
        </p:spPr>
        <p:txBody>
          <a:bodyPr>
            <a:normAutofit/>
          </a:bodyPr>
          <a:lstStyle/>
          <a:p>
            <a:pPr algn="ctr"/>
            <a:r>
              <a:rPr lang="en-US" sz="2800" b="1" dirty="0" smtClean="0">
                <a:solidFill>
                  <a:srgbClr val="21F711"/>
                </a:solidFill>
                <a:effectLst>
                  <a:outerShdw blurRad="38100" dist="38100" dir="2700000" algn="tl">
                    <a:srgbClr val="000000">
                      <a:alpha val="43137"/>
                    </a:srgbClr>
                  </a:outerShdw>
                </a:effectLst>
              </a:rPr>
              <a:t>HADOOP ECOSYSTEM</a:t>
            </a:r>
            <a:endParaRPr lang="en-US" sz="2800" b="1" dirty="0">
              <a:solidFill>
                <a:srgbClr val="21F71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D57F1E4F-1CFF-5643-939E-02111984F565}" type="slidenum">
              <a:rPr lang="en-US" smtClean="0"/>
              <a:t>1</a:t>
            </a:fld>
            <a:endParaRPr lang="en-US" dirty="0"/>
          </a:p>
        </p:txBody>
      </p:sp>
      <p:sp>
        <p:nvSpPr>
          <p:cNvPr id="4" name="Rectangle 3"/>
          <p:cNvSpPr/>
          <p:nvPr/>
        </p:nvSpPr>
        <p:spPr>
          <a:xfrm>
            <a:off x="7885910" y="4645876"/>
            <a:ext cx="3188693" cy="1477328"/>
          </a:xfrm>
          <a:prstGeom prst="rect">
            <a:avLst/>
          </a:prstGeom>
        </p:spPr>
        <p:txBody>
          <a:bodyPr wrap="none">
            <a:spAutoFit/>
          </a:bodyPr>
          <a:lstStyle/>
          <a:p>
            <a:pPr algn="ctr"/>
            <a:r>
              <a:rPr lang="en-US" b="1" dirty="0" err="1" smtClean="0">
                <a:effectLst>
                  <a:outerShdw blurRad="38100" dist="38100" dir="2700000" algn="tl">
                    <a:srgbClr val="000000">
                      <a:alpha val="43137"/>
                    </a:srgbClr>
                  </a:outerShdw>
                </a:effectLst>
              </a:rPr>
              <a:t>Submmitted</a:t>
            </a:r>
            <a:r>
              <a:rPr lang="en-US" b="1" dirty="0" smtClean="0">
                <a:effectLst>
                  <a:outerShdw blurRad="38100" dist="38100" dir="2700000" algn="tl">
                    <a:srgbClr val="000000">
                      <a:alpha val="43137"/>
                    </a:srgbClr>
                  </a:outerShdw>
                </a:effectLst>
              </a:rPr>
              <a:t> by</a:t>
            </a:r>
          </a:p>
          <a:p>
            <a:pPr algn="ctr"/>
            <a:endParaRPr lang="en-US" b="1" dirty="0" smtClean="0">
              <a:solidFill>
                <a:srgbClr val="FF0000"/>
              </a:solidFill>
              <a:effectLst>
                <a:outerShdw blurRad="38100" dist="38100" dir="2700000" algn="tl">
                  <a:srgbClr val="000000">
                    <a:alpha val="43137"/>
                  </a:srgbClr>
                </a:outerShdw>
              </a:effectLst>
            </a:endParaRPr>
          </a:p>
          <a:p>
            <a:pPr algn="ctr"/>
            <a:r>
              <a:rPr lang="en-US" b="1" dirty="0" err="1">
                <a:solidFill>
                  <a:srgbClr val="21F711"/>
                </a:solidFill>
                <a:effectLst>
                  <a:outerShdw blurRad="38100" dist="38100" dir="2700000" algn="tl">
                    <a:srgbClr val="000000">
                      <a:alpha val="43137"/>
                    </a:srgbClr>
                  </a:outerShdw>
                </a:effectLst>
              </a:rPr>
              <a:t>K</a:t>
            </a:r>
            <a:r>
              <a:rPr lang="en-US" b="1" dirty="0" err="1" smtClean="0">
                <a:solidFill>
                  <a:srgbClr val="21F711"/>
                </a:solidFill>
                <a:effectLst>
                  <a:outerShdw blurRad="38100" dist="38100" dir="2700000" algn="tl">
                    <a:srgbClr val="000000">
                      <a:alpha val="43137"/>
                    </a:srgbClr>
                  </a:outerShdw>
                </a:effectLst>
              </a:rPr>
              <a:t>.Hemachandru</a:t>
            </a:r>
            <a:r>
              <a:rPr lang="en-US" b="1" dirty="0" smtClean="0">
                <a:solidFill>
                  <a:srgbClr val="21F711"/>
                </a:solidFill>
                <a:effectLst>
                  <a:outerShdw blurRad="38100" dist="38100" dir="2700000" algn="tl">
                    <a:srgbClr val="000000">
                      <a:alpha val="43137"/>
                    </a:srgbClr>
                  </a:outerShdw>
                </a:effectLst>
              </a:rPr>
              <a:t>.(14BIT072)</a:t>
            </a:r>
          </a:p>
          <a:p>
            <a:pPr algn="ctr"/>
            <a:endParaRPr lang="en-US" b="1" dirty="0" smtClean="0">
              <a:solidFill>
                <a:srgbClr val="21F711"/>
              </a:solidFill>
              <a:effectLst>
                <a:outerShdw blurRad="38100" dist="38100" dir="2700000" algn="tl">
                  <a:srgbClr val="000000">
                    <a:alpha val="43137"/>
                  </a:srgbClr>
                </a:outerShdw>
              </a:effectLst>
            </a:endParaRPr>
          </a:p>
          <a:p>
            <a:pPr algn="ctr"/>
            <a:r>
              <a:rPr lang="en-US" b="1" dirty="0" err="1" smtClean="0">
                <a:solidFill>
                  <a:srgbClr val="21F711"/>
                </a:solidFill>
                <a:effectLst>
                  <a:outerShdw blurRad="38100" dist="38100" dir="2700000" algn="tl">
                    <a:srgbClr val="000000">
                      <a:alpha val="43137"/>
                    </a:srgbClr>
                  </a:outerShdw>
                </a:effectLst>
              </a:rPr>
              <a:t>R.Sekar</a:t>
            </a:r>
            <a:r>
              <a:rPr lang="en-US" b="1" dirty="0" smtClean="0">
                <a:solidFill>
                  <a:srgbClr val="21F711"/>
                </a:solidFill>
                <a:effectLst>
                  <a:outerShdw blurRad="38100" dist="38100" dir="2700000" algn="tl">
                    <a:srgbClr val="000000">
                      <a:alpha val="43137"/>
                    </a:srgbClr>
                  </a:outerShdw>
                </a:effectLst>
              </a:rPr>
              <a:t>.(14BIT098)</a:t>
            </a:r>
            <a:endParaRPr lang="en-US" b="1" dirty="0">
              <a:solidFill>
                <a:srgbClr val="21F711"/>
              </a:solidFill>
              <a:effectLst>
                <a:outerShdw blurRad="38100" dist="38100" dir="2700000" algn="tl">
                  <a:srgbClr val="000000">
                    <a:alpha val="43137"/>
                  </a:srgbClr>
                </a:outerShdw>
              </a:effectLst>
            </a:endParaRPr>
          </a:p>
        </p:txBody>
      </p:sp>
      <p:sp>
        <p:nvSpPr>
          <p:cNvPr id="7" name="Rectangle 6"/>
          <p:cNvSpPr/>
          <p:nvPr/>
        </p:nvSpPr>
        <p:spPr>
          <a:xfrm>
            <a:off x="-633663" y="4645876"/>
            <a:ext cx="6096000" cy="1477328"/>
          </a:xfrm>
          <a:prstGeom prst="rect">
            <a:avLst/>
          </a:prstGeom>
        </p:spPr>
        <p:txBody>
          <a:bodyPr>
            <a:spAutoFit/>
          </a:bodyPr>
          <a:lstStyle/>
          <a:p>
            <a:pPr algn="ctr"/>
            <a:r>
              <a:rPr lang="en-US" b="1" dirty="0">
                <a:effectLst>
                  <a:outerShdw blurRad="38100" dist="38100" dir="2700000" algn="tl">
                    <a:srgbClr val="000000">
                      <a:alpha val="43137"/>
                    </a:srgbClr>
                  </a:outerShdw>
                </a:effectLst>
              </a:rPr>
              <a:t>Guide</a:t>
            </a:r>
            <a:r>
              <a:rPr lang="en-US" b="1" dirty="0" smtClean="0">
                <a:effectLst>
                  <a:outerShdw blurRad="38100" dist="38100" dir="2700000" algn="tl">
                    <a:srgbClr val="000000">
                      <a:alpha val="43137"/>
                    </a:srgbClr>
                  </a:outerShdw>
                </a:effectLst>
              </a:rPr>
              <a:t>:</a:t>
            </a:r>
          </a:p>
          <a:p>
            <a:pPr algn="ctr"/>
            <a:endParaRPr lang="en-US" b="1" dirty="0">
              <a:solidFill>
                <a:srgbClr val="FF0000"/>
              </a:solidFill>
              <a:effectLst>
                <a:outerShdw blurRad="38100" dist="38100" dir="2700000" algn="tl">
                  <a:srgbClr val="000000">
                    <a:alpha val="43137"/>
                  </a:srgbClr>
                </a:outerShdw>
              </a:effectLst>
            </a:endParaRPr>
          </a:p>
          <a:p>
            <a:pPr algn="ctr"/>
            <a:r>
              <a:rPr lang="en-US" b="1" dirty="0" err="1" smtClean="0">
                <a:solidFill>
                  <a:srgbClr val="21F711"/>
                </a:solidFill>
                <a:effectLst>
                  <a:outerShdw blurRad="38100" dist="38100" dir="2700000" algn="tl">
                    <a:srgbClr val="000000">
                      <a:alpha val="43137"/>
                    </a:srgbClr>
                  </a:outerShdw>
                </a:effectLst>
              </a:rPr>
              <a:t>K.Kanagasabapathi</a:t>
            </a:r>
            <a:r>
              <a:rPr lang="en-US" b="1" dirty="0" smtClean="0">
                <a:solidFill>
                  <a:srgbClr val="21F711"/>
                </a:solidFill>
                <a:effectLst>
                  <a:outerShdw blurRad="38100" dist="38100" dir="2700000" algn="tl">
                    <a:srgbClr val="000000">
                      <a:alpha val="43137"/>
                    </a:srgbClr>
                  </a:outerShdw>
                </a:effectLst>
              </a:rPr>
              <a:t>. </a:t>
            </a:r>
            <a:r>
              <a:rPr lang="en-US" b="1" dirty="0" err="1">
                <a:solidFill>
                  <a:srgbClr val="FFC000"/>
                </a:solidFill>
                <a:effectLst>
                  <a:outerShdw blurRad="38100" dist="38100" dir="2700000" algn="tl">
                    <a:srgbClr val="000000">
                      <a:alpha val="43137"/>
                    </a:srgbClr>
                  </a:outerShdw>
                </a:effectLst>
              </a:rPr>
              <a:t>Asst.Prof</a:t>
            </a:r>
            <a:endParaRPr lang="en-US" b="1" dirty="0">
              <a:solidFill>
                <a:srgbClr val="FFC000"/>
              </a:solidFill>
              <a:effectLst>
                <a:outerShdw blurRad="38100" dist="38100" dir="2700000" algn="tl">
                  <a:srgbClr val="000000">
                    <a:alpha val="43137"/>
                  </a:srgbClr>
                </a:outerShdw>
              </a:effectLst>
            </a:endParaRPr>
          </a:p>
          <a:p>
            <a:pPr algn="ctr"/>
            <a:r>
              <a:rPr lang="en-US" b="1" dirty="0" smtClean="0">
                <a:solidFill>
                  <a:srgbClr val="21F711"/>
                </a:solidFill>
                <a:effectLst>
                  <a:outerShdw blurRad="38100" dist="38100" dir="2700000" algn="tl">
                    <a:srgbClr val="000000">
                      <a:alpha val="43137"/>
                    </a:srgbClr>
                  </a:outerShdw>
                </a:effectLst>
              </a:rPr>
              <a:t>Dept. Information Technology</a:t>
            </a:r>
          </a:p>
          <a:p>
            <a:pPr algn="ctr"/>
            <a:r>
              <a:rPr lang="en-US" b="1" dirty="0" err="1" smtClean="0">
                <a:solidFill>
                  <a:srgbClr val="21F711"/>
                </a:solidFill>
                <a:effectLst>
                  <a:outerShdw blurRad="38100" dist="38100" dir="2700000" algn="tl">
                    <a:srgbClr val="000000">
                      <a:alpha val="43137"/>
                    </a:srgbClr>
                  </a:outerShdw>
                </a:effectLst>
              </a:rPr>
              <a:t>Dr.Mcet</a:t>
            </a:r>
            <a:endParaRPr lang="en-US" b="1" dirty="0">
              <a:solidFill>
                <a:srgbClr val="21F71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397136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600" b="1" dirty="0" err="1" smtClean="0">
                <a:solidFill>
                  <a:srgbClr val="92D050"/>
                </a:solidFill>
                <a:effectLst>
                  <a:outerShdw blurRad="38100" dist="38100" dir="2700000" algn="tl">
                    <a:srgbClr val="000000">
                      <a:alpha val="43137"/>
                    </a:srgbClr>
                  </a:outerShdw>
                </a:effectLst>
              </a:rPr>
              <a:t>Hdfs</a:t>
            </a:r>
            <a:r>
              <a:rPr lang="en-US" sz="3600" b="1" dirty="0" smtClean="0">
                <a:solidFill>
                  <a:srgbClr val="92D050"/>
                </a:solidFill>
                <a:effectLst>
                  <a:outerShdw blurRad="38100" dist="38100" dir="2700000" algn="tl">
                    <a:srgbClr val="000000">
                      <a:alpha val="43137"/>
                    </a:srgbClr>
                  </a:outerShdw>
                </a:effectLst>
              </a:rPr>
              <a:t> Architecture…</a:t>
            </a:r>
            <a:endParaRPr lang="en-US" sz="3600" b="1" dirty="0">
              <a:solidFill>
                <a:srgbClr val="92D050"/>
              </a:solidFill>
              <a:effectLst>
                <a:outerShdw blurRad="38100" dist="38100" dir="2700000" algn="tl">
                  <a:srgbClr val="000000">
                    <a:alpha val="43137"/>
                  </a:srgbClr>
                </a:outerShdw>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4105" y="1443789"/>
            <a:ext cx="8361948" cy="4780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12730142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a:t>
            </a:r>
            <a:endParaRPr lang="en-US" dirty="0"/>
          </a:p>
        </p:txBody>
      </p:sp>
      <p:sp>
        <p:nvSpPr>
          <p:cNvPr id="3" name="Content Placeholder 2"/>
          <p:cNvSpPr>
            <a:spLocks noGrp="1"/>
          </p:cNvSpPr>
          <p:nvPr>
            <p:ph idx="1"/>
          </p:nvPr>
        </p:nvSpPr>
        <p:spPr/>
        <p:txBody>
          <a:bodyPr/>
          <a:lstStyle/>
          <a:p>
            <a:r>
              <a:rPr lang="en-US" dirty="0"/>
              <a:t>The resource manager works together with node manager and application manager</a:t>
            </a:r>
            <a:r>
              <a:rPr lang="en-US" dirty="0" smtClean="0"/>
              <a:t>.</a:t>
            </a:r>
          </a:p>
          <a:p>
            <a:r>
              <a:rPr lang="en-US" dirty="0" smtClean="0"/>
              <a:t> </a:t>
            </a:r>
            <a:r>
              <a:rPr lang="en-US" dirty="0"/>
              <a:t>Node manager will take the instructions from the resource manager and will manage resource available on a single node. Application masters are responsible for negotiating resources with resource manager and for working with node manager to start the containers. </a:t>
            </a:r>
            <a:endParaRPr lang="en-US" dirty="0" smtClean="0"/>
          </a:p>
          <a:p>
            <a:r>
              <a:rPr lang="en-US" dirty="0" smtClean="0"/>
              <a:t>The </a:t>
            </a:r>
            <a:r>
              <a:rPr lang="en-US" dirty="0"/>
              <a:t>Node Manager (NM) is also YARN’s </a:t>
            </a:r>
            <a:r>
              <a:rPr lang="en-US" dirty="0" err="1"/>
              <a:t>prenode</a:t>
            </a:r>
            <a:r>
              <a:rPr lang="en-US" dirty="0"/>
              <a:t> agent, and takes care of the individual compute nodes in </a:t>
            </a:r>
            <a:r>
              <a:rPr lang="en-US" dirty="0" err="1"/>
              <a:t>Hadoop</a:t>
            </a:r>
            <a:r>
              <a:rPr lang="en-US" dirty="0"/>
              <a:t> cluster. The continuous features interaction such as air temperature, humidity would provide very valuable and efficient for most of the organization to work under any climatic condition.</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29549143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dataset </a:t>
            </a:r>
            <a:r>
              <a:rPr lang="en-US" dirty="0" smtClean="0"/>
              <a:t>example</a:t>
            </a:r>
            <a:br>
              <a:rPr lang="en-US" dirty="0" smtClean="0"/>
            </a:br>
            <a:r>
              <a:rPr lang="en-US" dirty="0"/>
              <a:t> </a:t>
            </a:r>
            <a:r>
              <a:rPr lang="en-US" dirty="0" smtClean="0"/>
              <a:t>      1.cold day</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12</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10005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dataset </a:t>
            </a:r>
            <a:r>
              <a:rPr lang="en-US" dirty="0" smtClean="0"/>
              <a:t>example</a:t>
            </a:r>
            <a:br>
              <a:rPr lang="en-US" dirty="0" smtClean="0"/>
            </a:br>
            <a:r>
              <a:rPr lang="en-US" dirty="0"/>
              <a:t> </a:t>
            </a:r>
            <a:r>
              <a:rPr lang="en-US" dirty="0" smtClean="0"/>
              <a:t>      1.hot day</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13</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05697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dataset </a:t>
            </a:r>
            <a:r>
              <a:rPr lang="en-US" dirty="0" smtClean="0"/>
              <a:t>example</a:t>
            </a:r>
            <a:br>
              <a:rPr lang="en-US" dirty="0" smtClean="0"/>
            </a:br>
            <a:r>
              <a:rPr lang="en-US" dirty="0"/>
              <a:t> </a:t>
            </a:r>
            <a:r>
              <a:rPr lang="en-US" dirty="0" smtClean="0"/>
              <a:t>      1.normal day</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379493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 1</a:t>
            </a:r>
            <a:br>
              <a:rPr lang="en-US" dirty="0" smtClean="0"/>
            </a:b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3785" y="1499185"/>
            <a:ext cx="7462774" cy="4195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5000457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 Shot :2</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596" y="1751849"/>
            <a:ext cx="7462774" cy="4195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41846622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Screen Shot :3</a:t>
            </a:r>
            <a:br>
              <a:rPr lang="en-US" dirty="0" smtClean="0"/>
            </a:br>
            <a:r>
              <a:rPr lang="en-US" sz="2000" dirty="0">
                <a:solidFill>
                  <a:srgbClr val="21F711"/>
                </a:solidFill>
              </a:rPr>
              <a:t>S</a:t>
            </a:r>
            <a:r>
              <a:rPr lang="en-US" sz="2000" dirty="0" smtClean="0">
                <a:solidFill>
                  <a:srgbClr val="21F711"/>
                </a:solidFill>
              </a:rPr>
              <a:t>ample  </a:t>
            </a:r>
            <a:r>
              <a:rPr lang="en-US" sz="2000" dirty="0" smtClean="0">
                <a:solidFill>
                  <a:srgbClr val="21F711"/>
                </a:solidFill>
              </a:rPr>
              <a:t>Dataset under Visualization</a:t>
            </a:r>
            <a:endParaRPr lang="en-US" sz="7200" dirty="0">
              <a:solidFill>
                <a:srgbClr val="21F711"/>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17</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94955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Screen Shot :3</a:t>
            </a:r>
            <a:br>
              <a:rPr lang="en-US" dirty="0" smtClean="0"/>
            </a:br>
            <a:r>
              <a:rPr lang="en-US" sz="2000" dirty="0" smtClean="0">
                <a:solidFill>
                  <a:srgbClr val="21F711"/>
                </a:solidFill>
              </a:rPr>
              <a:t>Prediction </a:t>
            </a:r>
            <a:r>
              <a:rPr lang="en-US" sz="2000" dirty="0">
                <a:solidFill>
                  <a:srgbClr val="21F711"/>
                </a:solidFill>
              </a:rPr>
              <a:t>-</a:t>
            </a:r>
            <a:r>
              <a:rPr lang="en-US" sz="2000" dirty="0" err="1" smtClean="0">
                <a:solidFill>
                  <a:srgbClr val="21F711"/>
                </a:solidFill>
              </a:rPr>
              <a:t>Yearwise</a:t>
            </a:r>
            <a:r>
              <a:rPr lang="en-US" sz="2000" dirty="0" smtClean="0">
                <a:solidFill>
                  <a:srgbClr val="21F711"/>
                </a:solidFill>
              </a:rPr>
              <a:t> temperature </a:t>
            </a:r>
            <a:endParaRPr lang="en-US" sz="7200" dirty="0">
              <a:solidFill>
                <a:srgbClr val="21F711"/>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18</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0420" y="2052638"/>
            <a:ext cx="6992936" cy="4195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4570406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Screen Shot :3</a:t>
            </a:r>
            <a:br>
              <a:rPr lang="en-US" dirty="0" smtClean="0"/>
            </a:br>
            <a:r>
              <a:rPr lang="en-US" sz="2000" dirty="0">
                <a:solidFill>
                  <a:srgbClr val="21F711"/>
                </a:solidFill>
              </a:rPr>
              <a:t>S</a:t>
            </a:r>
            <a:r>
              <a:rPr lang="en-US" sz="2000" dirty="0" smtClean="0">
                <a:solidFill>
                  <a:srgbClr val="21F711"/>
                </a:solidFill>
              </a:rPr>
              <a:t>ample  </a:t>
            </a:r>
            <a:r>
              <a:rPr lang="en-US" sz="2000" dirty="0" smtClean="0">
                <a:solidFill>
                  <a:srgbClr val="21F711"/>
                </a:solidFill>
              </a:rPr>
              <a:t>Dataset  prediction under Visualization</a:t>
            </a:r>
            <a:endParaRPr lang="en-US" sz="7200" dirty="0">
              <a:solidFill>
                <a:srgbClr val="21F711"/>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5501" y="2052638"/>
            <a:ext cx="7462774" cy="4195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566817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analytics</a:t>
            </a:r>
            <a:endParaRPr lang="en-US" dirty="0"/>
          </a:p>
        </p:txBody>
      </p:sp>
      <p:sp>
        <p:nvSpPr>
          <p:cNvPr id="3" name="Content Placeholder 2"/>
          <p:cNvSpPr>
            <a:spLocks noGrp="1"/>
          </p:cNvSpPr>
          <p:nvPr>
            <p:ph idx="1"/>
          </p:nvPr>
        </p:nvSpPr>
        <p:spPr/>
        <p:txBody>
          <a:bodyPr/>
          <a:lstStyle/>
          <a:p>
            <a:r>
              <a:rPr lang="en-US" dirty="0" smtClean="0"/>
              <a:t>Analysis can be done in easier way in spite of small datasets.</a:t>
            </a:r>
          </a:p>
          <a:p>
            <a:r>
              <a:rPr lang="en-US" dirty="0" smtClean="0"/>
              <a:t>In case of large needs and large files for analysis we use hadoop framework for analytics.</a:t>
            </a:r>
          </a:p>
          <a:p>
            <a:r>
              <a:rPr lang="en-US" dirty="0" smtClean="0"/>
              <a:t>It contains the hadoop and mapreduce program to solve our analytics needed.</a:t>
            </a:r>
          </a:p>
          <a:p>
            <a:r>
              <a:rPr lang="en-US" dirty="0" smtClean="0"/>
              <a:t>Hadoop and mapreduce are designed to work parallel to compute large datasets.</a:t>
            </a:r>
          </a:p>
          <a:p>
            <a:r>
              <a:rPr lang="en-US" dirty="0" smtClean="0"/>
              <a:t>Hadoop  which is a open source for analytics and we can customize for user convenient.</a:t>
            </a:r>
          </a:p>
          <a:p>
            <a:endParaRPr lang="en-US" dirty="0" smtClean="0"/>
          </a:p>
        </p:txBody>
      </p:sp>
      <p:sp>
        <p:nvSpPr>
          <p:cNvPr id="5" name="Slide Number Placeholder 4"/>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13538323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8787" y="1708484"/>
            <a:ext cx="5594349" cy="45399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975356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ecosystem needs</a:t>
            </a:r>
            <a:endParaRPr lang="en-US" dirty="0"/>
          </a:p>
        </p:txBody>
      </p:sp>
      <p:sp>
        <p:nvSpPr>
          <p:cNvPr id="3" name="Content Placeholder 2"/>
          <p:cNvSpPr>
            <a:spLocks noGrp="1"/>
          </p:cNvSpPr>
          <p:nvPr>
            <p:ph idx="1"/>
          </p:nvPr>
        </p:nvSpPr>
        <p:spPr/>
        <p:txBody>
          <a:bodyPr/>
          <a:lstStyle/>
          <a:p>
            <a:r>
              <a:rPr lang="en-US" dirty="0" smtClean="0"/>
              <a:t>Hadoop tar .</a:t>
            </a:r>
          </a:p>
          <a:p>
            <a:r>
              <a:rPr lang="en-US" dirty="0"/>
              <a:t>Map reduce</a:t>
            </a:r>
            <a:endParaRPr lang="en-US" dirty="0" smtClean="0"/>
          </a:p>
          <a:p>
            <a:r>
              <a:rPr lang="en-US" dirty="0" smtClean="0"/>
              <a:t>It runs on Ubuntu platform. Any versions</a:t>
            </a:r>
          </a:p>
          <a:p>
            <a:r>
              <a:rPr lang="en-US" dirty="0" smtClean="0"/>
              <a:t>Java platform -Eclipse.</a:t>
            </a:r>
          </a:p>
          <a:p>
            <a:r>
              <a:rPr lang="en-US" dirty="0" smtClean="0"/>
              <a:t>Hard ware configurations  needed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0844248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Requirements:</a:t>
            </a:r>
            <a:endParaRPr lang="en-US" dirty="0"/>
          </a:p>
        </p:txBody>
      </p:sp>
      <p:sp>
        <p:nvSpPr>
          <p:cNvPr id="3" name="Content Placeholder 2"/>
          <p:cNvSpPr>
            <a:spLocks noGrp="1"/>
          </p:cNvSpPr>
          <p:nvPr>
            <p:ph idx="1"/>
          </p:nvPr>
        </p:nvSpPr>
        <p:spPr/>
        <p:txBody>
          <a:bodyPr/>
          <a:lstStyle/>
          <a:p>
            <a:pPr lvl="0"/>
            <a:r>
              <a:rPr lang="en-US" dirty="0" err="1"/>
              <a:t>Hadoop</a:t>
            </a:r>
            <a:r>
              <a:rPr lang="en-US" dirty="0"/>
              <a:t> tar  file.</a:t>
            </a:r>
          </a:p>
          <a:p>
            <a:pPr lvl="0"/>
            <a:r>
              <a:rPr lang="en-US" dirty="0"/>
              <a:t>Java </a:t>
            </a:r>
            <a:r>
              <a:rPr lang="en-US" dirty="0" err="1"/>
              <a:t>jdk</a:t>
            </a:r>
            <a:r>
              <a:rPr lang="en-US" dirty="0"/>
              <a:t> updated version.</a:t>
            </a:r>
          </a:p>
          <a:p>
            <a:pPr lvl="0"/>
            <a:r>
              <a:rPr lang="en-US" dirty="0"/>
              <a:t>It runs on Ubuntu platform. Any versions(16.04)</a:t>
            </a:r>
          </a:p>
          <a:p>
            <a:pPr lvl="0"/>
            <a:r>
              <a:rPr lang="en-US" dirty="0"/>
              <a:t>Java platform -Eclipse.(neon</a:t>
            </a:r>
            <a:r>
              <a:rPr lang="en-US" dirty="0" smtClean="0"/>
              <a:t>)</a:t>
            </a:r>
          </a:p>
          <a:p>
            <a:pPr lvl="0"/>
            <a:r>
              <a:rPr lang="en-US" dirty="0" err="1" smtClean="0"/>
              <a:t>Splunk</a:t>
            </a:r>
            <a:r>
              <a:rPr lang="en-US" dirty="0" smtClean="0"/>
              <a:t> for visualization.</a:t>
            </a: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3269502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Requirements:</a:t>
            </a:r>
            <a:endParaRPr lang="en-US" dirty="0"/>
          </a:p>
        </p:txBody>
      </p:sp>
      <p:sp>
        <p:nvSpPr>
          <p:cNvPr id="3" name="Content Placeholder 2"/>
          <p:cNvSpPr>
            <a:spLocks noGrp="1"/>
          </p:cNvSpPr>
          <p:nvPr>
            <p:ph idx="1"/>
          </p:nvPr>
        </p:nvSpPr>
        <p:spPr/>
        <p:txBody>
          <a:bodyPr/>
          <a:lstStyle/>
          <a:p>
            <a:pPr lvl="0"/>
            <a:r>
              <a:rPr lang="en-US" dirty="0"/>
              <a:t>Minimum 4 GB RAM</a:t>
            </a:r>
          </a:p>
          <a:p>
            <a:pPr lvl="0"/>
            <a:r>
              <a:rPr lang="en-US" dirty="0"/>
              <a:t>I 5 processor </a:t>
            </a:r>
          </a:p>
          <a:p>
            <a:r>
              <a:rPr lang="en-US" dirty="0" smtClean="0"/>
              <a:t>if </a:t>
            </a:r>
            <a:r>
              <a:rPr lang="en-US" dirty="0" err="1" smtClean="0"/>
              <a:t>vm</a:t>
            </a:r>
            <a:r>
              <a:rPr lang="en-US" dirty="0" smtClean="0"/>
              <a:t> Ware is needed, System must need virtualization.</a:t>
            </a:r>
          </a:p>
          <a:p>
            <a:r>
              <a:rPr lang="en-US" dirty="0" smtClean="0"/>
              <a:t> </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086775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installation:</a:t>
            </a:r>
            <a:endParaRPr lang="en-US" dirty="0"/>
          </a:p>
        </p:txBody>
      </p:sp>
      <p:sp>
        <p:nvSpPr>
          <p:cNvPr id="3" name="Content Placeholder 2"/>
          <p:cNvSpPr>
            <a:spLocks noGrp="1"/>
          </p:cNvSpPr>
          <p:nvPr>
            <p:ph idx="1"/>
          </p:nvPr>
        </p:nvSpPr>
        <p:spPr/>
        <p:txBody>
          <a:bodyPr>
            <a:normAutofit/>
          </a:bodyPr>
          <a:lstStyle/>
          <a:p>
            <a:r>
              <a:rPr lang="en-US" dirty="0"/>
              <a:t>Create the project code for our convenience of output needed.</a:t>
            </a:r>
          </a:p>
          <a:p>
            <a:r>
              <a:rPr lang="en-US" dirty="0"/>
              <a:t>Import the project in eclipse IDE in the same way it was told in earlier guide and change the jar paths with the jar files present in the lib directory of this project.</a:t>
            </a:r>
          </a:p>
          <a:p>
            <a:r>
              <a:rPr lang="en-US" dirty="0"/>
              <a:t>When the project is not having any error, we will export it as a jar file, same as we did in </a:t>
            </a:r>
            <a:r>
              <a:rPr lang="en-US" dirty="0" smtClean="0"/>
              <a:t> </a:t>
            </a:r>
            <a:r>
              <a:rPr lang="en-US" dirty="0" err="1"/>
              <a:t>mapreduce</a:t>
            </a:r>
            <a:r>
              <a:rPr lang="en-US" dirty="0"/>
              <a:t> guide. Right Click on the Project file and click on Export. Select jar file.</a:t>
            </a:r>
          </a:p>
          <a:p>
            <a:r>
              <a:rPr lang="en-US" dirty="0"/>
              <a:t>Give the path where you want to save the file</a:t>
            </a:r>
            <a:r>
              <a:rPr lang="en-US" dirty="0" smtClean="0"/>
              <a:t>.</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27074322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t>
            </a:r>
            <a:r>
              <a:rPr lang="en-US" dirty="0" err="1" smtClean="0"/>
              <a:t>ond</a:t>
            </a:r>
            <a:r>
              <a:rPr lang="en-US" dirty="0" smtClean="0"/>
              <a:t>…</a:t>
            </a:r>
            <a:endParaRPr lang="en-US" dirty="0"/>
          </a:p>
        </p:txBody>
      </p:sp>
      <p:sp>
        <p:nvSpPr>
          <p:cNvPr id="3" name="Content Placeholder 2"/>
          <p:cNvSpPr>
            <a:spLocks noGrp="1"/>
          </p:cNvSpPr>
          <p:nvPr>
            <p:ph idx="1"/>
          </p:nvPr>
        </p:nvSpPr>
        <p:spPr/>
        <p:txBody>
          <a:bodyPr/>
          <a:lstStyle/>
          <a:p>
            <a:r>
              <a:rPr lang="en-US" dirty="0"/>
              <a:t>Select the main file by clicking on browse.</a:t>
            </a:r>
          </a:p>
          <a:p>
            <a:r>
              <a:rPr lang="en-US" dirty="0"/>
              <a:t>Click on Finish to export.</a:t>
            </a:r>
          </a:p>
          <a:p>
            <a:r>
              <a:rPr lang="en-US" dirty="0" smtClean="0"/>
              <a:t>Weather.txt  </a:t>
            </a:r>
            <a:r>
              <a:rPr lang="en-US" dirty="0"/>
              <a:t>is our Dataset for our project it size measures </a:t>
            </a:r>
            <a:r>
              <a:rPr lang="en-US" dirty="0" err="1"/>
              <a:t>upto</a:t>
            </a:r>
            <a:r>
              <a:rPr lang="en-US" dirty="0"/>
              <a:t> 1.2 </a:t>
            </a:r>
            <a:r>
              <a:rPr lang="en-US" dirty="0" err="1"/>
              <a:t>mb</a:t>
            </a:r>
            <a:r>
              <a:rPr lang="en-US" dirty="0"/>
              <a:t> . we can extent </a:t>
            </a:r>
            <a:r>
              <a:rPr lang="en-US" dirty="0" err="1"/>
              <a:t>upto</a:t>
            </a:r>
            <a:r>
              <a:rPr lang="en-US" dirty="0"/>
              <a:t> </a:t>
            </a:r>
            <a:r>
              <a:rPr lang="en-US" dirty="0" err="1"/>
              <a:t>tb’s</a:t>
            </a:r>
            <a:r>
              <a:rPr lang="en-US" dirty="0"/>
              <a:t>  and more</a:t>
            </a:r>
            <a:r>
              <a:rPr lang="en-US" dirty="0" smtClean="0"/>
              <a:t>.</a:t>
            </a:r>
            <a:endParaRPr lang="en-US" dirty="0"/>
          </a:p>
          <a:p>
            <a:r>
              <a:rPr lang="en-US" dirty="0"/>
              <a:t>Before running the </a:t>
            </a:r>
            <a:r>
              <a:rPr lang="en-US" dirty="0" err="1"/>
              <a:t>mapreduce</a:t>
            </a:r>
            <a:r>
              <a:rPr lang="en-US" dirty="0"/>
              <a:t> program to check what it does, see that your cluster is up and all the </a:t>
            </a:r>
            <a:r>
              <a:rPr lang="en-US" dirty="0" err="1"/>
              <a:t>hadoop</a:t>
            </a:r>
            <a:r>
              <a:rPr lang="en-US" dirty="0"/>
              <a:t> daemons are </a:t>
            </a:r>
            <a:r>
              <a:rPr lang="en-US" dirty="0" smtClean="0"/>
              <a:t>running.</a:t>
            </a: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24531912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Hadoop configuration</a:t>
            </a:r>
            <a:endParaRPr lang="en-US" dirty="0"/>
          </a:p>
        </p:txBody>
      </p:sp>
      <p:sp>
        <p:nvSpPr>
          <p:cNvPr id="11" name="Content Placeholder 10"/>
          <p:cNvSpPr>
            <a:spLocks noGrp="1"/>
          </p:cNvSpPr>
          <p:nvPr>
            <p:ph sz="half" idx="1"/>
          </p:nvPr>
        </p:nvSpPr>
        <p:spPr/>
        <p:txBody>
          <a:bodyPr/>
          <a:lstStyle/>
          <a:p>
            <a:pPr marL="0" indent="0" algn="ctr">
              <a:buNone/>
            </a:pPr>
            <a:r>
              <a:rPr lang="en-US" dirty="0" smtClean="0"/>
              <a:t>Job tracker</a:t>
            </a:r>
          </a:p>
          <a:p>
            <a:r>
              <a:rPr lang="en-US" dirty="0" smtClean="0"/>
              <a:t>It coordinates  and schedules all task to run on task trackers.</a:t>
            </a:r>
          </a:p>
          <a:p>
            <a:r>
              <a:rPr lang="en-US" dirty="0" smtClean="0"/>
              <a:t>If it receives the error message it once again it reschedule it on a different task tracker.</a:t>
            </a:r>
          </a:p>
          <a:p>
            <a:r>
              <a:rPr lang="en-US" dirty="0" smtClean="0"/>
              <a:t>It is also called as MASTER NODE.</a:t>
            </a:r>
          </a:p>
          <a:p>
            <a:r>
              <a:rPr lang="en-US" dirty="0"/>
              <a:t> </a:t>
            </a:r>
            <a:r>
              <a:rPr lang="en-US" dirty="0" smtClean="0"/>
              <a:t>a ecosystem must contains one MASTER NODE.</a:t>
            </a:r>
            <a:endParaRPr lang="en-US" dirty="0"/>
          </a:p>
        </p:txBody>
      </p:sp>
      <p:sp>
        <p:nvSpPr>
          <p:cNvPr id="12" name="Content Placeholder 11"/>
          <p:cNvSpPr>
            <a:spLocks noGrp="1"/>
          </p:cNvSpPr>
          <p:nvPr>
            <p:ph sz="half" idx="2"/>
          </p:nvPr>
        </p:nvSpPr>
        <p:spPr/>
        <p:txBody>
          <a:bodyPr/>
          <a:lstStyle/>
          <a:p>
            <a:pPr marL="0" indent="0" algn="ctr">
              <a:buNone/>
            </a:pPr>
            <a:r>
              <a:rPr lang="en-US" dirty="0" smtClean="0"/>
              <a:t>Task tracker</a:t>
            </a:r>
          </a:p>
          <a:p>
            <a:r>
              <a:rPr lang="en-US" dirty="0" smtClean="0"/>
              <a:t>In turn sends progress reports to the job tracker.</a:t>
            </a:r>
          </a:p>
          <a:p>
            <a:r>
              <a:rPr lang="en-US" dirty="0" smtClean="0"/>
              <a:t>If it fails it sends messages.</a:t>
            </a:r>
          </a:p>
          <a:p>
            <a:r>
              <a:rPr lang="en-US" dirty="0" smtClean="0"/>
              <a:t>It also called as SLAVE NODE.</a:t>
            </a:r>
          </a:p>
          <a:p>
            <a:r>
              <a:rPr lang="en-US" dirty="0" smtClean="0"/>
              <a:t>It contains more than one SLAVE NODE, based on the chosen dataset size.</a:t>
            </a:r>
          </a:p>
        </p:txBody>
      </p:sp>
      <p:sp>
        <p:nvSpPr>
          <p:cNvPr id="4" name="Slide Number Placeholder 3"/>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2925255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sz="3200" dirty="0" smtClean="0">
                <a:solidFill>
                  <a:srgbClr val="92D050"/>
                </a:solidFill>
                <a:effectLst>
                  <a:outerShdw blurRad="38100" dist="38100" dir="2700000" algn="tl">
                    <a:srgbClr val="000000">
                      <a:alpha val="43137"/>
                    </a:srgbClr>
                  </a:outerShdw>
                </a:effectLst>
              </a:rPr>
              <a:t>Hadoop mapreduce </a:t>
            </a:r>
            <a:br>
              <a:rPr lang="en-US" sz="3200" dirty="0" smtClean="0">
                <a:solidFill>
                  <a:srgbClr val="92D050"/>
                </a:solidFill>
                <a:effectLst>
                  <a:outerShdw blurRad="38100" dist="38100" dir="2700000" algn="tl">
                    <a:srgbClr val="000000">
                      <a:alpha val="43137"/>
                    </a:srgbClr>
                  </a:outerShdw>
                </a:effectLst>
              </a:rPr>
            </a:br>
            <a:r>
              <a:rPr lang="en-US" sz="3200" dirty="0" smtClean="0">
                <a:solidFill>
                  <a:srgbClr val="92D050"/>
                </a:solidFill>
                <a:effectLst>
                  <a:outerShdw blurRad="38100" dist="38100" dir="2700000" algn="tl">
                    <a:srgbClr val="000000">
                      <a:alpha val="43137"/>
                    </a:srgbClr>
                  </a:outerShdw>
                </a:effectLst>
              </a:rPr>
              <a:t>Architecture</a:t>
            </a:r>
            <a:endParaRPr lang="en-US" sz="3200" dirty="0">
              <a:solidFill>
                <a:srgbClr val="92D050"/>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D57F1E4F-1CFF-5643-939E-02111984F565}" type="slidenum">
              <a:rPr lang="en-US" smtClean="0"/>
              <a:t>9</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7558" y="1853248"/>
            <a:ext cx="7279105" cy="4667868"/>
          </a:xfrm>
          <a:prstGeom prst="rect">
            <a:avLst/>
          </a:prstGeom>
        </p:spPr>
      </p:pic>
    </p:spTree>
    <p:extLst>
      <p:ext uri="{BB962C8B-B14F-4D97-AF65-F5344CB8AC3E}">
        <p14:creationId xmlns:p14="http://schemas.microsoft.com/office/powerpoint/2010/main" val="9428113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131</TotalTime>
  <Words>600</Words>
  <Application>Microsoft Office PowerPoint</Application>
  <PresentationFormat>Widescreen</PresentationFormat>
  <Paragraphs>93</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Ion</vt:lpstr>
      <vt:lpstr>WEATHER DATA ANALYSIS</vt:lpstr>
      <vt:lpstr>Weather analytics</vt:lpstr>
      <vt:lpstr>Hadoop ecosystem needs</vt:lpstr>
      <vt:lpstr>Software Requirements:</vt:lpstr>
      <vt:lpstr>Hardware Requirements:</vt:lpstr>
      <vt:lpstr>Steps for installation:</vt:lpstr>
      <vt:lpstr>cond…</vt:lpstr>
      <vt:lpstr>Hadoop configuration</vt:lpstr>
      <vt:lpstr>Hadoop mapreduce  Architecture</vt:lpstr>
      <vt:lpstr>Hdfs Architecture…</vt:lpstr>
      <vt:lpstr>Description:</vt:lpstr>
      <vt:lpstr>Weather dataset example        1.cold day</vt:lpstr>
      <vt:lpstr>Weather dataset example        1.hot day</vt:lpstr>
      <vt:lpstr>Weather dataset example        1.normal day</vt:lpstr>
      <vt:lpstr>Screen Shot: 1 </vt:lpstr>
      <vt:lpstr>Screen Shot :2</vt:lpstr>
      <vt:lpstr>Screen Shot :3 Sample  Dataset under Visualization</vt:lpstr>
      <vt:lpstr>Screen Shot :3 Prediction -Yearwise temperature </vt:lpstr>
      <vt:lpstr>Screen Shot :3 Sample  Dataset  prediction under Visualization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DATA ANALYSIS</dc:title>
  <dc:creator>chandru k</dc:creator>
  <cp:lastModifiedBy>chandru k</cp:lastModifiedBy>
  <cp:revision>16</cp:revision>
  <dcterms:created xsi:type="dcterms:W3CDTF">2017-04-05T13:54:44Z</dcterms:created>
  <dcterms:modified xsi:type="dcterms:W3CDTF">2017-04-22T02:38:59Z</dcterms:modified>
</cp:coreProperties>
</file>